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70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D588D-D3AB-4A0B-9D86-23B6A8FB86F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E6882-72F7-4FA4-B603-2B5381F509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Basketball Reference</a:t>
          </a:r>
        </a:p>
      </dgm:t>
    </dgm:pt>
    <dgm:pt modelId="{F65EB1A3-BD48-4945-9F8D-14A160AA2357}" type="parTrans" cxnId="{5342F012-B1BB-4485-9AD6-1D35A815969F}">
      <dgm:prSet/>
      <dgm:spPr/>
      <dgm:t>
        <a:bodyPr/>
        <a:lstStyle/>
        <a:p>
          <a:endParaRPr lang="en-US"/>
        </a:p>
      </dgm:t>
    </dgm:pt>
    <dgm:pt modelId="{CD34F14F-F26F-494D-AAD9-3EAEC8AB4053}" type="sibTrans" cxnId="{5342F012-B1BB-4485-9AD6-1D35A815969F}">
      <dgm:prSet/>
      <dgm:spPr/>
      <dgm:t>
        <a:bodyPr/>
        <a:lstStyle/>
        <a:p>
          <a:endParaRPr lang="en-US"/>
        </a:p>
      </dgm:t>
    </dgm:pt>
    <dgm:pt modelId="{714A4D2F-CEAC-46F0-A9FF-2D5AFC3FF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Per Game Stats (PG)</a:t>
          </a:r>
        </a:p>
      </dgm:t>
    </dgm:pt>
    <dgm:pt modelId="{8DD9521E-6A97-4781-A24F-2FB7145C0615}" type="parTrans" cxnId="{446F2151-57E3-4603-8AB4-BE211DDE01A3}">
      <dgm:prSet/>
      <dgm:spPr/>
      <dgm:t>
        <a:bodyPr/>
        <a:lstStyle/>
        <a:p>
          <a:endParaRPr lang="en-US"/>
        </a:p>
      </dgm:t>
    </dgm:pt>
    <dgm:pt modelId="{0D168528-7237-4777-A6C3-A3CFB175C8C6}" type="sibTrans" cxnId="{446F2151-57E3-4603-8AB4-BE211DDE01A3}">
      <dgm:prSet/>
      <dgm:spPr/>
      <dgm:t>
        <a:bodyPr/>
        <a:lstStyle/>
        <a:p>
          <a:endParaRPr lang="en-US"/>
        </a:p>
      </dgm:t>
    </dgm:pt>
    <dgm:pt modelId="{FFEEC5E1-4C4C-46C9-B41C-0726BBF4A3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Opponent Per Game Stats (OPG)</a:t>
          </a:r>
        </a:p>
      </dgm:t>
    </dgm:pt>
    <dgm:pt modelId="{3E43C525-5F3C-48DF-9E94-5C26D4B0C0C1}" type="parTrans" cxnId="{0CFE761F-F15E-49C8-BA53-605732B22C79}">
      <dgm:prSet/>
      <dgm:spPr/>
      <dgm:t>
        <a:bodyPr/>
        <a:lstStyle/>
        <a:p>
          <a:endParaRPr lang="en-US"/>
        </a:p>
      </dgm:t>
    </dgm:pt>
    <dgm:pt modelId="{6C5D622A-A00A-4CDB-B3F4-384DD17C1B04}" type="sibTrans" cxnId="{0CFE761F-F15E-49C8-BA53-605732B22C79}">
      <dgm:prSet/>
      <dgm:spPr/>
      <dgm:t>
        <a:bodyPr/>
        <a:lstStyle/>
        <a:p>
          <a:endParaRPr lang="en-US"/>
        </a:p>
      </dgm:t>
    </dgm:pt>
    <dgm:pt modelId="{3FA7A00E-853E-4403-A654-00EC88F67D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Stats (ADV)</a:t>
          </a:r>
        </a:p>
      </dgm:t>
    </dgm:pt>
    <dgm:pt modelId="{A79D9CF2-98EE-47BA-85C9-3EDEDC4341E2}" type="parTrans" cxnId="{CDA12903-7C44-4677-9667-D7602D72F7B6}">
      <dgm:prSet/>
      <dgm:spPr/>
      <dgm:t>
        <a:bodyPr/>
        <a:lstStyle/>
        <a:p>
          <a:endParaRPr lang="en-US"/>
        </a:p>
      </dgm:t>
    </dgm:pt>
    <dgm:pt modelId="{72822005-F729-4C11-84A2-6938D0D5E725}" type="sibTrans" cxnId="{CDA12903-7C44-4677-9667-D7602D72F7B6}">
      <dgm:prSet/>
      <dgm:spPr/>
      <dgm:t>
        <a:bodyPr/>
        <a:lstStyle/>
        <a:p>
          <a:endParaRPr lang="en-US"/>
        </a:p>
      </dgm:t>
    </dgm:pt>
    <dgm:pt modelId="{1D6FDDE4-4B00-460A-BFF6-26AA3B39D1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15 National Basketball Association (NBA) Seasons</a:t>
          </a:r>
        </a:p>
      </dgm:t>
    </dgm:pt>
    <dgm:pt modelId="{911570FC-F4ED-4F38-B6FD-036F77C182A4}" type="parTrans" cxnId="{110FAC35-2B7A-41E2-A9A5-B2C8D07D554F}">
      <dgm:prSet/>
      <dgm:spPr/>
      <dgm:t>
        <a:bodyPr/>
        <a:lstStyle/>
        <a:p>
          <a:endParaRPr lang="en-US"/>
        </a:p>
      </dgm:t>
    </dgm:pt>
    <dgm:pt modelId="{A77F38DB-2C70-4E21-88CA-FF1A4ED54C76}" type="sibTrans" cxnId="{110FAC35-2B7A-41E2-A9A5-B2C8D07D554F}">
      <dgm:prSet/>
      <dgm:spPr/>
      <dgm:t>
        <a:bodyPr/>
        <a:lstStyle/>
        <a:p>
          <a:endParaRPr lang="en-US"/>
        </a:p>
      </dgm:t>
    </dgm:pt>
    <dgm:pt modelId="{7FDE2EC7-307A-45CD-9EB0-0AE85A2FAE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Start: 2009 – 2010 NBA Season [Data: 2010 Season]</a:t>
          </a:r>
        </a:p>
      </dgm:t>
    </dgm:pt>
    <dgm:pt modelId="{082EA758-78CE-4402-9759-0F79E74A62CA}" type="parTrans" cxnId="{0450BE69-836D-42D2-AACF-FFC747989075}">
      <dgm:prSet/>
      <dgm:spPr/>
      <dgm:t>
        <a:bodyPr/>
        <a:lstStyle/>
        <a:p>
          <a:endParaRPr lang="en-US"/>
        </a:p>
      </dgm:t>
    </dgm:pt>
    <dgm:pt modelId="{2EA4325E-604E-4826-88FE-28EE76E8EFF9}" type="sibTrans" cxnId="{0450BE69-836D-42D2-AACF-FFC747989075}">
      <dgm:prSet/>
      <dgm:spPr/>
      <dgm:t>
        <a:bodyPr/>
        <a:lstStyle/>
        <a:p>
          <a:endParaRPr lang="en-US"/>
        </a:p>
      </dgm:t>
    </dgm:pt>
    <dgm:pt modelId="{0B469792-9B6B-426E-9C4C-6A57323C4F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Final: 2023 -2024 NBA Season [Data: 2024 Season]</a:t>
          </a:r>
        </a:p>
      </dgm:t>
    </dgm:pt>
    <dgm:pt modelId="{310BAEEE-3F07-4781-9DA3-3C6BE5AF5441}" type="parTrans" cxnId="{1B33167B-8FF6-49DF-B71C-03DD56D732AD}">
      <dgm:prSet/>
      <dgm:spPr/>
      <dgm:t>
        <a:bodyPr/>
        <a:lstStyle/>
        <a:p>
          <a:endParaRPr lang="en-US"/>
        </a:p>
      </dgm:t>
    </dgm:pt>
    <dgm:pt modelId="{A2953F0E-5EFF-40FB-925A-33C7FFE4E7D5}" type="sibTrans" cxnId="{1B33167B-8FF6-49DF-B71C-03DD56D732AD}">
      <dgm:prSet/>
      <dgm:spPr/>
      <dgm:t>
        <a:bodyPr/>
        <a:lstStyle/>
        <a:p>
          <a:endParaRPr lang="en-US"/>
        </a:p>
      </dgm:t>
    </dgm:pt>
    <dgm:pt modelId="{504B81D6-8D7C-4282-B619-87A9DC11218C}" type="pres">
      <dgm:prSet presAssocID="{921D588D-D3AB-4A0B-9D86-23B6A8FB86F1}" presName="root" presStyleCnt="0">
        <dgm:presLayoutVars>
          <dgm:dir/>
          <dgm:resizeHandles val="exact"/>
        </dgm:presLayoutVars>
      </dgm:prSet>
      <dgm:spPr/>
    </dgm:pt>
    <dgm:pt modelId="{AA6A1730-C052-4FC6-A0A7-DE09355F92DF}" type="pres">
      <dgm:prSet presAssocID="{FCAE6882-72F7-4FA4-B603-2B5381F50934}" presName="compNode" presStyleCnt="0"/>
      <dgm:spPr/>
    </dgm:pt>
    <dgm:pt modelId="{BD1176B3-8889-4178-85F8-614BFB517181}" type="pres">
      <dgm:prSet presAssocID="{FCAE6882-72F7-4FA4-B603-2B5381F50934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B2498F28-6AE1-4464-B869-CCA247205E3C}" type="pres">
      <dgm:prSet presAssocID="{FCAE6882-72F7-4FA4-B603-2B5381F50934}" presName="iconSpace" presStyleCnt="0"/>
      <dgm:spPr/>
    </dgm:pt>
    <dgm:pt modelId="{2347F1DE-00BC-4A63-BCB1-7D03BB1AD0C6}" type="pres">
      <dgm:prSet presAssocID="{FCAE6882-72F7-4FA4-B603-2B5381F50934}" presName="parTx" presStyleLbl="revTx" presStyleIdx="0" presStyleCnt="4">
        <dgm:presLayoutVars>
          <dgm:chMax val="0"/>
          <dgm:chPref val="0"/>
        </dgm:presLayoutVars>
      </dgm:prSet>
      <dgm:spPr/>
    </dgm:pt>
    <dgm:pt modelId="{30B48254-4713-46E0-BBA7-6E1D35999761}" type="pres">
      <dgm:prSet presAssocID="{FCAE6882-72F7-4FA4-B603-2B5381F50934}" presName="txSpace" presStyleCnt="0"/>
      <dgm:spPr/>
    </dgm:pt>
    <dgm:pt modelId="{46CDE74C-381F-428D-A50A-3248114ECA1C}" type="pres">
      <dgm:prSet presAssocID="{FCAE6882-72F7-4FA4-B603-2B5381F50934}" presName="desTx" presStyleLbl="revTx" presStyleIdx="1" presStyleCnt="4">
        <dgm:presLayoutVars/>
      </dgm:prSet>
      <dgm:spPr/>
    </dgm:pt>
    <dgm:pt modelId="{4632B9DB-EFD7-4983-B952-C6F5818BFA34}" type="pres">
      <dgm:prSet presAssocID="{CD34F14F-F26F-494D-AAD9-3EAEC8AB4053}" presName="sibTrans" presStyleCnt="0"/>
      <dgm:spPr/>
    </dgm:pt>
    <dgm:pt modelId="{1ADBA6DC-7060-49F8-B4DC-55590AC7E92E}" type="pres">
      <dgm:prSet presAssocID="{1D6FDDE4-4B00-460A-BFF6-26AA3B39D192}" presName="compNode" presStyleCnt="0"/>
      <dgm:spPr/>
    </dgm:pt>
    <dgm:pt modelId="{40F12AC0-8FF9-4C6E-810F-54B4408AB046}" type="pres">
      <dgm:prSet presAssocID="{1D6FDDE4-4B00-460A-BFF6-26AA3B39D192}" presName="iconRect" presStyleLbl="node1" presStyleIdx="1" presStyleCnt="2"/>
      <dgm:spPr>
        <a:solidFill>
          <a:schemeClr val="bg1"/>
        </a:solidFill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029EFE28-2550-48C2-84EF-0E72E34059AE}" type="pres">
      <dgm:prSet presAssocID="{1D6FDDE4-4B00-460A-BFF6-26AA3B39D192}" presName="iconSpace" presStyleCnt="0"/>
      <dgm:spPr/>
    </dgm:pt>
    <dgm:pt modelId="{B787D8B9-4EDC-43D1-8467-D06A4B6513C8}" type="pres">
      <dgm:prSet presAssocID="{1D6FDDE4-4B00-460A-BFF6-26AA3B39D192}" presName="parTx" presStyleLbl="revTx" presStyleIdx="2" presStyleCnt="4">
        <dgm:presLayoutVars>
          <dgm:chMax val="0"/>
          <dgm:chPref val="0"/>
        </dgm:presLayoutVars>
      </dgm:prSet>
      <dgm:spPr/>
    </dgm:pt>
    <dgm:pt modelId="{8A972832-149A-4442-A025-CB6BFEB680AA}" type="pres">
      <dgm:prSet presAssocID="{1D6FDDE4-4B00-460A-BFF6-26AA3B39D192}" presName="txSpace" presStyleCnt="0"/>
      <dgm:spPr/>
    </dgm:pt>
    <dgm:pt modelId="{229906DA-F5DC-4ED7-A1C9-667B39470236}" type="pres">
      <dgm:prSet presAssocID="{1D6FDDE4-4B00-460A-BFF6-26AA3B39D192}" presName="desTx" presStyleLbl="revTx" presStyleIdx="3" presStyleCnt="4">
        <dgm:presLayoutVars/>
      </dgm:prSet>
      <dgm:spPr/>
    </dgm:pt>
  </dgm:ptLst>
  <dgm:cxnLst>
    <dgm:cxn modelId="{CDA12903-7C44-4677-9667-D7602D72F7B6}" srcId="{FCAE6882-72F7-4FA4-B603-2B5381F50934}" destId="{3FA7A00E-853E-4403-A654-00EC88F67D80}" srcOrd="2" destOrd="0" parTransId="{A79D9CF2-98EE-47BA-85C9-3EDEDC4341E2}" sibTransId="{72822005-F729-4C11-84A2-6938D0D5E725}"/>
    <dgm:cxn modelId="{5342F012-B1BB-4485-9AD6-1D35A815969F}" srcId="{921D588D-D3AB-4A0B-9D86-23B6A8FB86F1}" destId="{FCAE6882-72F7-4FA4-B603-2B5381F50934}" srcOrd="0" destOrd="0" parTransId="{F65EB1A3-BD48-4945-9F8D-14A160AA2357}" sibTransId="{CD34F14F-F26F-494D-AAD9-3EAEC8AB4053}"/>
    <dgm:cxn modelId="{0CFE761F-F15E-49C8-BA53-605732B22C79}" srcId="{FCAE6882-72F7-4FA4-B603-2B5381F50934}" destId="{FFEEC5E1-4C4C-46C9-B41C-0726BBF4A35F}" srcOrd="1" destOrd="0" parTransId="{3E43C525-5F3C-48DF-9E94-5C26D4B0C0C1}" sibTransId="{6C5D622A-A00A-4CDB-B3F4-384DD17C1B04}"/>
    <dgm:cxn modelId="{110FAC35-2B7A-41E2-A9A5-B2C8D07D554F}" srcId="{921D588D-D3AB-4A0B-9D86-23B6A8FB86F1}" destId="{1D6FDDE4-4B00-460A-BFF6-26AA3B39D192}" srcOrd="1" destOrd="0" parTransId="{911570FC-F4ED-4F38-B6FD-036F77C182A4}" sibTransId="{A77F38DB-2C70-4E21-88CA-FF1A4ED54C76}"/>
    <dgm:cxn modelId="{22D33169-530C-45F9-A9D5-3E7BC489E22E}" type="presOf" srcId="{0B469792-9B6B-426E-9C4C-6A57323C4FBD}" destId="{229906DA-F5DC-4ED7-A1C9-667B39470236}" srcOrd="0" destOrd="1" presId="urn:microsoft.com/office/officeart/2018/2/layout/IconLabelDescriptionList"/>
    <dgm:cxn modelId="{0450BE69-836D-42D2-AACF-FFC747989075}" srcId="{1D6FDDE4-4B00-460A-BFF6-26AA3B39D192}" destId="{7FDE2EC7-307A-45CD-9EB0-0AE85A2FAEEC}" srcOrd="0" destOrd="0" parTransId="{082EA758-78CE-4402-9759-0F79E74A62CA}" sibTransId="{2EA4325E-604E-4826-88FE-28EE76E8EFF9}"/>
    <dgm:cxn modelId="{446F2151-57E3-4603-8AB4-BE211DDE01A3}" srcId="{FCAE6882-72F7-4FA4-B603-2B5381F50934}" destId="{714A4D2F-CEAC-46F0-A9FF-2D5AFC3FFC9B}" srcOrd="0" destOrd="0" parTransId="{8DD9521E-6A97-4781-A24F-2FB7145C0615}" sibTransId="{0D168528-7237-4777-A6C3-A3CFB175C8C6}"/>
    <dgm:cxn modelId="{1B33167B-8FF6-49DF-B71C-03DD56D732AD}" srcId="{1D6FDDE4-4B00-460A-BFF6-26AA3B39D192}" destId="{0B469792-9B6B-426E-9C4C-6A57323C4FBD}" srcOrd="1" destOrd="0" parTransId="{310BAEEE-3F07-4781-9DA3-3C6BE5AF5441}" sibTransId="{A2953F0E-5EFF-40FB-925A-33C7FFE4E7D5}"/>
    <dgm:cxn modelId="{DEBBDCC0-170D-42B2-B143-18057AC97DF9}" type="presOf" srcId="{FCAE6882-72F7-4FA4-B603-2B5381F50934}" destId="{2347F1DE-00BC-4A63-BCB1-7D03BB1AD0C6}" srcOrd="0" destOrd="0" presId="urn:microsoft.com/office/officeart/2018/2/layout/IconLabelDescriptionList"/>
    <dgm:cxn modelId="{20A28FCD-2FFC-4353-9670-067004623E81}" type="presOf" srcId="{3FA7A00E-853E-4403-A654-00EC88F67D80}" destId="{46CDE74C-381F-428D-A50A-3248114ECA1C}" srcOrd="0" destOrd="2" presId="urn:microsoft.com/office/officeart/2018/2/layout/IconLabelDescriptionList"/>
    <dgm:cxn modelId="{186072CE-53BD-4EA0-AF93-03F1B1208155}" type="presOf" srcId="{7FDE2EC7-307A-45CD-9EB0-0AE85A2FAEEC}" destId="{229906DA-F5DC-4ED7-A1C9-667B39470236}" srcOrd="0" destOrd="0" presId="urn:microsoft.com/office/officeart/2018/2/layout/IconLabelDescriptionList"/>
    <dgm:cxn modelId="{7684EECF-BA5C-4B49-9C77-D93198791F5C}" type="presOf" srcId="{714A4D2F-CEAC-46F0-A9FF-2D5AFC3FFC9B}" destId="{46CDE74C-381F-428D-A50A-3248114ECA1C}" srcOrd="0" destOrd="0" presId="urn:microsoft.com/office/officeart/2018/2/layout/IconLabelDescriptionList"/>
    <dgm:cxn modelId="{CB13E5D9-DD2E-4FBE-A5EB-90A81F6B7421}" type="presOf" srcId="{921D588D-D3AB-4A0B-9D86-23B6A8FB86F1}" destId="{504B81D6-8D7C-4282-B619-87A9DC11218C}" srcOrd="0" destOrd="0" presId="urn:microsoft.com/office/officeart/2018/2/layout/IconLabelDescriptionList"/>
    <dgm:cxn modelId="{EE5A3DF7-ABFE-47E9-B656-117ACC044F76}" type="presOf" srcId="{FFEEC5E1-4C4C-46C9-B41C-0726BBF4A35F}" destId="{46CDE74C-381F-428D-A50A-3248114ECA1C}" srcOrd="0" destOrd="1" presId="urn:microsoft.com/office/officeart/2018/2/layout/IconLabelDescriptionList"/>
    <dgm:cxn modelId="{7BF4D5FD-EE1B-46FB-A67F-02D1120EB65A}" type="presOf" srcId="{1D6FDDE4-4B00-460A-BFF6-26AA3B39D192}" destId="{B787D8B9-4EDC-43D1-8467-D06A4B6513C8}" srcOrd="0" destOrd="0" presId="urn:microsoft.com/office/officeart/2018/2/layout/IconLabelDescriptionList"/>
    <dgm:cxn modelId="{3B5648A6-C6BA-4AD5-B5D3-FAA7B02F83EA}" type="presParOf" srcId="{504B81D6-8D7C-4282-B619-87A9DC11218C}" destId="{AA6A1730-C052-4FC6-A0A7-DE09355F92DF}" srcOrd="0" destOrd="0" presId="urn:microsoft.com/office/officeart/2018/2/layout/IconLabelDescriptionList"/>
    <dgm:cxn modelId="{2B7AC944-1100-4119-859B-E6D9B95A7DF3}" type="presParOf" srcId="{AA6A1730-C052-4FC6-A0A7-DE09355F92DF}" destId="{BD1176B3-8889-4178-85F8-614BFB517181}" srcOrd="0" destOrd="0" presId="urn:microsoft.com/office/officeart/2018/2/layout/IconLabelDescriptionList"/>
    <dgm:cxn modelId="{57EC245C-7224-489B-A02E-A0A0B1635D53}" type="presParOf" srcId="{AA6A1730-C052-4FC6-A0A7-DE09355F92DF}" destId="{B2498F28-6AE1-4464-B869-CCA247205E3C}" srcOrd="1" destOrd="0" presId="urn:microsoft.com/office/officeart/2018/2/layout/IconLabelDescriptionList"/>
    <dgm:cxn modelId="{CF25F3AE-BE7D-4801-9886-0EA4FB4B4D41}" type="presParOf" srcId="{AA6A1730-C052-4FC6-A0A7-DE09355F92DF}" destId="{2347F1DE-00BC-4A63-BCB1-7D03BB1AD0C6}" srcOrd="2" destOrd="0" presId="urn:microsoft.com/office/officeart/2018/2/layout/IconLabelDescriptionList"/>
    <dgm:cxn modelId="{C16E5CFE-135D-4B10-B16E-A764FF300C5F}" type="presParOf" srcId="{AA6A1730-C052-4FC6-A0A7-DE09355F92DF}" destId="{30B48254-4713-46E0-BBA7-6E1D35999761}" srcOrd="3" destOrd="0" presId="urn:microsoft.com/office/officeart/2018/2/layout/IconLabelDescriptionList"/>
    <dgm:cxn modelId="{7F961177-C58B-48FB-90CF-6CA2AC9B7C67}" type="presParOf" srcId="{AA6A1730-C052-4FC6-A0A7-DE09355F92DF}" destId="{46CDE74C-381F-428D-A50A-3248114ECA1C}" srcOrd="4" destOrd="0" presId="urn:microsoft.com/office/officeart/2018/2/layout/IconLabelDescriptionList"/>
    <dgm:cxn modelId="{DE2FC372-339F-492C-A443-EE0FEC7029BB}" type="presParOf" srcId="{504B81D6-8D7C-4282-B619-87A9DC11218C}" destId="{4632B9DB-EFD7-4983-B952-C6F5818BFA34}" srcOrd="1" destOrd="0" presId="urn:microsoft.com/office/officeart/2018/2/layout/IconLabelDescriptionList"/>
    <dgm:cxn modelId="{D7DA5BF9-87EF-4239-B3B9-406B7C0871CD}" type="presParOf" srcId="{504B81D6-8D7C-4282-B619-87A9DC11218C}" destId="{1ADBA6DC-7060-49F8-B4DC-55590AC7E92E}" srcOrd="2" destOrd="0" presId="urn:microsoft.com/office/officeart/2018/2/layout/IconLabelDescriptionList"/>
    <dgm:cxn modelId="{F81A0299-6F46-482F-9CBD-1CE372BC2F03}" type="presParOf" srcId="{1ADBA6DC-7060-49F8-B4DC-55590AC7E92E}" destId="{40F12AC0-8FF9-4C6E-810F-54B4408AB046}" srcOrd="0" destOrd="0" presId="urn:microsoft.com/office/officeart/2018/2/layout/IconLabelDescriptionList"/>
    <dgm:cxn modelId="{6E1D4641-6756-40EB-B359-B6B257B0A7B4}" type="presParOf" srcId="{1ADBA6DC-7060-49F8-B4DC-55590AC7E92E}" destId="{029EFE28-2550-48C2-84EF-0E72E34059AE}" srcOrd="1" destOrd="0" presId="urn:microsoft.com/office/officeart/2018/2/layout/IconLabelDescriptionList"/>
    <dgm:cxn modelId="{E72D4141-F340-4346-8F42-504DF946E9EA}" type="presParOf" srcId="{1ADBA6DC-7060-49F8-B4DC-55590AC7E92E}" destId="{B787D8B9-4EDC-43D1-8467-D06A4B6513C8}" srcOrd="2" destOrd="0" presId="urn:microsoft.com/office/officeart/2018/2/layout/IconLabelDescriptionList"/>
    <dgm:cxn modelId="{EB739FCB-5157-45C4-A59A-38D41E88812C}" type="presParOf" srcId="{1ADBA6DC-7060-49F8-B4DC-55590AC7E92E}" destId="{8A972832-149A-4442-A025-CB6BFEB680AA}" srcOrd="3" destOrd="0" presId="urn:microsoft.com/office/officeart/2018/2/layout/IconLabelDescriptionList"/>
    <dgm:cxn modelId="{E8FABAAB-73F1-4D30-82BC-23A3F561D080}" type="presParOf" srcId="{1ADBA6DC-7060-49F8-B4DC-55590AC7E92E}" destId="{229906DA-F5DC-4ED7-A1C9-667B39470236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176B3-8889-4178-85F8-614BFB517181}">
      <dsp:nvSpPr>
        <dsp:cNvPr id="0" name=""/>
        <dsp:cNvSpPr/>
      </dsp:nvSpPr>
      <dsp:spPr>
        <a:xfrm>
          <a:off x="3493" y="119377"/>
          <a:ext cx="1418976" cy="141897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7F1DE-00BC-4A63-BCB1-7D03BB1AD0C6}">
      <dsp:nvSpPr>
        <dsp:cNvPr id="0" name=""/>
        <dsp:cNvSpPr/>
      </dsp:nvSpPr>
      <dsp:spPr>
        <a:xfrm>
          <a:off x="3493" y="1674988"/>
          <a:ext cx="4054218" cy="6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Basketball Reference</a:t>
          </a:r>
        </a:p>
      </dsp:txBody>
      <dsp:txXfrm>
        <a:off x="3493" y="1674988"/>
        <a:ext cx="4054218" cy="608132"/>
      </dsp:txXfrm>
    </dsp:sp>
    <dsp:sp modelId="{46CDE74C-381F-428D-A50A-3248114ECA1C}">
      <dsp:nvSpPr>
        <dsp:cNvPr id="0" name=""/>
        <dsp:cNvSpPr/>
      </dsp:nvSpPr>
      <dsp:spPr>
        <a:xfrm>
          <a:off x="3493" y="2346672"/>
          <a:ext cx="4054218" cy="950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Team Per Game Stats (PG)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Opponent Per Game Stats (OPG)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Advanced Stats (ADV)</a:t>
          </a:r>
        </a:p>
      </dsp:txBody>
      <dsp:txXfrm>
        <a:off x="3493" y="2346672"/>
        <a:ext cx="4054218" cy="950249"/>
      </dsp:txXfrm>
    </dsp:sp>
    <dsp:sp modelId="{40F12AC0-8FF9-4C6E-810F-54B4408AB046}">
      <dsp:nvSpPr>
        <dsp:cNvPr id="0" name=""/>
        <dsp:cNvSpPr/>
      </dsp:nvSpPr>
      <dsp:spPr>
        <a:xfrm>
          <a:off x="4767200" y="119377"/>
          <a:ext cx="1418976" cy="1418976"/>
        </a:xfrm>
        <a:prstGeom prst="rect">
          <a:avLst/>
        </a:prstGeom>
        <a:solidFill>
          <a:schemeClr val="bg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7D8B9-4EDC-43D1-8467-D06A4B6513C8}">
      <dsp:nvSpPr>
        <dsp:cNvPr id="0" name=""/>
        <dsp:cNvSpPr/>
      </dsp:nvSpPr>
      <dsp:spPr>
        <a:xfrm>
          <a:off x="4767200" y="1674988"/>
          <a:ext cx="4054218" cy="6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15 National Basketball Association (NBA) Seasons</a:t>
          </a:r>
        </a:p>
      </dsp:txBody>
      <dsp:txXfrm>
        <a:off x="4767200" y="1674988"/>
        <a:ext cx="4054218" cy="608132"/>
      </dsp:txXfrm>
    </dsp:sp>
    <dsp:sp modelId="{229906DA-F5DC-4ED7-A1C9-667B39470236}">
      <dsp:nvSpPr>
        <dsp:cNvPr id="0" name=""/>
        <dsp:cNvSpPr/>
      </dsp:nvSpPr>
      <dsp:spPr>
        <a:xfrm>
          <a:off x="4767200" y="2346672"/>
          <a:ext cx="4054218" cy="950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Start: 2009 – 2010 NBA Season [Data: 2010 Season]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Final: 2023 -2024 NBA Season [Data: 2024 Season]</a:t>
          </a:r>
        </a:p>
      </dsp:txBody>
      <dsp:txXfrm>
        <a:off x="4767200" y="2346672"/>
        <a:ext cx="4054218" cy="950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3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78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5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5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2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7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8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2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6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329389C-7BFB-4A4D-96E9-83ACDE183AA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FCA47FB-5C72-423E-AF43-B6B754840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4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E0A6-1323-3336-9EF1-4AF00051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01453"/>
            <a:ext cx="10909640" cy="1065836"/>
          </a:xfrm>
        </p:spPr>
        <p:txBody>
          <a:bodyPr anchor="ctr">
            <a:normAutofit fontScale="90000"/>
          </a:bodyPr>
          <a:lstStyle/>
          <a:p>
            <a:r>
              <a:rPr lang="en-US" sz="6600" dirty="0"/>
              <a:t>The Three vs Defensive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33723-B84F-4D15-0AB7-E54B0B43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47503"/>
            <a:ext cx="10909643" cy="552659"/>
          </a:xfrm>
        </p:spPr>
        <p:txBody>
          <a:bodyPr anchor="ctr">
            <a:normAutofit/>
          </a:bodyPr>
          <a:lstStyle/>
          <a:p>
            <a:r>
              <a:rPr lang="en-US"/>
              <a:t>Kirsten Gramajo</a:t>
            </a:r>
          </a:p>
        </p:txBody>
      </p:sp>
      <p:pic>
        <p:nvPicPr>
          <p:cNvPr id="16" name="Graphic 15" descr="Soccer Player">
            <a:extLst>
              <a:ext uri="{FF2B5EF4-FFF2-40B4-BE49-F238E27FC236}">
                <a16:creationId xmlns:a16="http://schemas.microsoft.com/office/drawing/2014/main" id="{39DF27A3-1849-E5EC-07BD-6522B5470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805" y="1034944"/>
            <a:ext cx="3895344" cy="3895344"/>
          </a:xfrm>
          <a:prstGeom prst="rect">
            <a:avLst/>
          </a:prstGeom>
        </p:spPr>
      </p:pic>
      <p:pic>
        <p:nvPicPr>
          <p:cNvPr id="4" name="Graphic 3" descr="Basketball">
            <a:extLst>
              <a:ext uri="{FF2B5EF4-FFF2-40B4-BE49-F238E27FC236}">
                <a16:creationId xmlns:a16="http://schemas.microsoft.com/office/drawing/2014/main" id="{D430C012-3CDC-1F69-6586-800C749AF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528" y="3929458"/>
            <a:ext cx="983561" cy="983561"/>
          </a:xfrm>
          <a:prstGeom prst="rect">
            <a:avLst/>
          </a:prstGeom>
        </p:spPr>
      </p:pic>
      <p:pic>
        <p:nvPicPr>
          <p:cNvPr id="18" name="Graphic 17" descr="Run with solid fill">
            <a:extLst>
              <a:ext uri="{FF2B5EF4-FFF2-40B4-BE49-F238E27FC236}">
                <a16:creationId xmlns:a16="http://schemas.microsoft.com/office/drawing/2014/main" id="{20DDA154-24AC-248F-965B-509B086A3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441627" y="1034945"/>
            <a:ext cx="3895343" cy="3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8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&#10;&#10;AI-generated content may be incorrect.">
            <a:extLst>
              <a:ext uri="{FF2B5EF4-FFF2-40B4-BE49-F238E27FC236}">
                <a16:creationId xmlns:a16="http://schemas.microsoft.com/office/drawing/2014/main" id="{EAA349F9-8E1D-2BE8-9C89-3630A27B2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A8C7-C226-A2E4-4F90-F58AE6D6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28" y="2533099"/>
            <a:ext cx="4786792" cy="21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BA95C6BA-FFCE-2B8A-FA90-CE0BA47F3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5EE01-D3D6-AFE2-4EB9-0DA3F6DC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98" y="2199798"/>
            <a:ext cx="4906162" cy="24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5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D675D-A62C-63F6-9896-2CD6B136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03" y="1838960"/>
            <a:ext cx="9807994" cy="43397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76700EEF-6B82-BBFE-01D3-B92B2F1C22D1}"/>
              </a:ext>
            </a:extLst>
          </p:cNvPr>
          <p:cNvSpPr txBox="1">
            <a:spLocks/>
          </p:cNvSpPr>
          <p:nvPr/>
        </p:nvSpPr>
        <p:spPr>
          <a:xfrm>
            <a:off x="838200" y="7085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301832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D735-249D-1332-023C-A2C0D0E1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2372-77A7-D6C5-19EA-27A85F0C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has been no increases to the number of Blocks and Steals performed to better prevent three points attempted/allowed however there is slight increase to the number of Defensive Rebounds being done</a:t>
            </a:r>
          </a:p>
        </p:txBody>
      </p:sp>
    </p:spTree>
    <p:extLst>
      <p:ext uri="{BB962C8B-B14F-4D97-AF65-F5344CB8AC3E}">
        <p14:creationId xmlns:p14="http://schemas.microsoft.com/office/powerpoint/2010/main" val="218669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92B6-9EE6-B1BE-DDC5-280D8B2C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The Three-Point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533A-0354-7104-90E1-5E6C61D17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6" y="3260902"/>
            <a:ext cx="4140013" cy="147365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Two vs Three Point field goal</a:t>
            </a:r>
          </a:p>
          <a:p>
            <a:r>
              <a:rPr lang="en-US" sz="2000" dirty="0"/>
              <a:t>Starting in the mid-2010s</a:t>
            </a:r>
          </a:p>
          <a:p>
            <a:r>
              <a:rPr lang="en-US" sz="2000" dirty="0"/>
              <a:t>Steph Curry and the Golden State Warriors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551B5-5774-17B2-F4F1-089194A6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0" r="1782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364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D3A7-7826-4BC9-8A69-1C76F3B9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846" y="2546200"/>
            <a:ext cx="5337242" cy="394164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How has the three-point shot impacted a team’s defensive metrics?</a:t>
            </a:r>
          </a:p>
          <a:p>
            <a:pPr lvl="1"/>
            <a:r>
              <a:rPr lang="en-US" sz="2000" dirty="0"/>
              <a:t>Has there been an increase in the number of Blocks, Defensive Rebounds, and Steals performed by a team due to the increased number of three-point shots being attempted and allowed?</a:t>
            </a:r>
          </a:p>
          <a:p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6B3ACD-295D-F77E-34B9-96955ED6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170789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C376-5DE5-0BCF-8E4B-1CC02914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1B99BE2-F863-1F75-59B0-5D3DE0A9E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290194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5194D5-7E3C-A943-F670-16C818BF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293" y="2718754"/>
            <a:ext cx="1420491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8BB26-45CF-464A-123F-32F00A63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79" y="5683170"/>
            <a:ext cx="10774238" cy="59922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Evolution of the Three</a:t>
            </a:r>
          </a:p>
        </p:txBody>
      </p:sp>
      <p:pic>
        <p:nvPicPr>
          <p:cNvPr id="6" name="Content Placeholder 5" descr="A graph with red and green dots&#10;&#10;AI-generated content may be incorrect.">
            <a:extLst>
              <a:ext uri="{FF2B5EF4-FFF2-40B4-BE49-F238E27FC236}">
                <a16:creationId xmlns:a16="http://schemas.microsoft.com/office/drawing/2014/main" id="{0B3CE452-C258-F4CF-98B4-AE5B5273CC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6600" r="8168" b="4242"/>
          <a:stretch/>
        </p:blipFill>
        <p:spPr>
          <a:xfrm>
            <a:off x="1822865" y="708371"/>
            <a:ext cx="8027189" cy="481018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9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E3704-0CB2-48C2-A46B-EDB62718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872906-1D7A-472A-B90B-D4B00113A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C09D3A24-9F80-4EC9-9D80-28C5CBA8F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2B571-8160-4749-AB99-260E8052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3D5F83-5F6F-4285-9B71-C2DCFB7EF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FF9B8CC-366F-485C-AC44-34265F0D6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A5FF4-81C3-5939-26D8-46C1320C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377" y="1870257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Defensive vs Offensive Rating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8759D9-42B9-4B81-8F09-4644C771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 descr="A graph with red lines&#10;&#10;AI-generated content may be incorrect.">
            <a:extLst>
              <a:ext uri="{FF2B5EF4-FFF2-40B4-BE49-F238E27FC236}">
                <a16:creationId xmlns:a16="http://schemas.microsoft.com/office/drawing/2014/main" id="{B204DFCC-8372-1EBF-BC09-308F09D3E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499" cy="6858000"/>
          </a:xfrm>
          <a:prstGeom prst="rect">
            <a:avLst/>
          </a:prstGeom>
        </p:spPr>
      </p:pic>
      <p:pic>
        <p:nvPicPr>
          <p:cNvPr id="19" name="Picture 18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42C28743-A840-3064-14D7-3AE0D27D4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9FE3FA-A44C-4C6B-9291-3D7327AF8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75838-7FA2-4AAF-9C77-E34C3B4AD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6B0C47-1CFB-42F6-B66C-063C5B601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5B938-6BC7-4B98-9953-B70B3646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Content Placeholder 11" descr="A graph with blue lines&#10;&#10;AI-generated content may be incorrect.">
            <a:extLst>
              <a:ext uri="{FF2B5EF4-FFF2-40B4-BE49-F238E27FC236}">
                <a16:creationId xmlns:a16="http://schemas.microsoft.com/office/drawing/2014/main" id="{B9B67091-140A-86C2-0BB7-A340D0656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6674" r="6568" b="2985"/>
          <a:stretch/>
        </p:blipFill>
        <p:spPr>
          <a:xfrm>
            <a:off x="6477991" y="1656791"/>
            <a:ext cx="5147734" cy="3809971"/>
          </a:xfrm>
          <a:prstGeom prst="rect">
            <a:avLst/>
          </a:prstGeom>
        </p:spPr>
      </p:pic>
      <p:pic>
        <p:nvPicPr>
          <p:cNvPr id="6" name="Content Placeholder 5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791ECA61-21CA-B6B8-D267-981A011341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5968" r="7939"/>
          <a:stretch/>
        </p:blipFill>
        <p:spPr>
          <a:xfrm>
            <a:off x="720631" y="1840538"/>
            <a:ext cx="5757360" cy="36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7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E6A52-4749-FD79-045F-23446642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48" y="5713425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Evolution of BLK, STL, and DRB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44FA7A5A-EEA5-E6F4-167B-B2AC03EE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6144" r="8105" b="3962"/>
          <a:stretch/>
        </p:blipFill>
        <p:spPr>
          <a:xfrm>
            <a:off x="1789847" y="605905"/>
            <a:ext cx="8289150" cy="510752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250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dots&#10;&#10;AI-generated content may be incorrect.">
            <a:extLst>
              <a:ext uri="{FF2B5EF4-FFF2-40B4-BE49-F238E27FC236}">
                <a16:creationId xmlns:a16="http://schemas.microsoft.com/office/drawing/2014/main" id="{99F42BD1-4787-0341-13A1-6A0C6AAB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83C4D-35C4-8DA7-E143-5E9E6890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2" y="2445473"/>
            <a:ext cx="4894217" cy="22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08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341</TotalTime>
  <Words>180</Words>
  <Application>Microsoft Office PowerPoint</Application>
  <PresentationFormat>Widescreen</PresentationFormat>
  <Paragraphs>23</Paragraphs>
  <Slides>13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The Three vs Defensive</vt:lpstr>
      <vt:lpstr>The Three-Point Revolution</vt:lpstr>
      <vt:lpstr>Research Question</vt:lpstr>
      <vt:lpstr>Data</vt:lpstr>
      <vt:lpstr>Evolution of the Three</vt:lpstr>
      <vt:lpstr>Defensive vs Offensive Rating</vt:lpstr>
      <vt:lpstr>PowerPoint Presentation</vt:lpstr>
      <vt:lpstr>Evolution of BLK, STL, and DRB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Kento Schaaf</dc:creator>
  <cp:lastModifiedBy>Kento Schaaf</cp:lastModifiedBy>
  <cp:revision>1</cp:revision>
  <dcterms:created xsi:type="dcterms:W3CDTF">2025-03-06T02:48:09Z</dcterms:created>
  <dcterms:modified xsi:type="dcterms:W3CDTF">2025-03-06T08:30:04Z</dcterms:modified>
</cp:coreProperties>
</file>